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5" r:id="rId5"/>
    <p:sldId id="266" r:id="rId6"/>
    <p:sldId id="269" r:id="rId7"/>
    <p:sldId id="261" r:id="rId8"/>
    <p:sldId id="256" r:id="rId9"/>
    <p:sldId id="270" r:id="rId10"/>
    <p:sldId id="272" r:id="rId11"/>
    <p:sldId id="27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DC85-7110-415A-9D12-4AEAF65181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A82-BC32-496D-B99E-A717C2C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7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DC85-7110-415A-9D12-4AEAF65181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A82-BC32-496D-B99E-A717C2C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DC85-7110-415A-9D12-4AEAF65181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A82-BC32-496D-B99E-A717C2C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DC85-7110-415A-9D12-4AEAF65181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A82-BC32-496D-B99E-A717C2C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DC85-7110-415A-9D12-4AEAF65181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A82-BC32-496D-B99E-A717C2C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DC85-7110-415A-9D12-4AEAF65181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A82-BC32-496D-B99E-A717C2C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2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DC85-7110-415A-9D12-4AEAF65181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A82-BC32-496D-B99E-A717C2C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0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DC85-7110-415A-9D12-4AEAF65181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A82-BC32-496D-B99E-A717C2C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DC85-7110-415A-9D12-4AEAF65181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A82-BC32-496D-B99E-A717C2C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0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DC85-7110-415A-9D12-4AEAF65181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A82-BC32-496D-B99E-A717C2C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3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DC85-7110-415A-9D12-4AEAF65181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A82-BC32-496D-B99E-A717C2C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DC85-7110-415A-9D12-4AEAF65181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1A82-BC32-496D-B99E-A717C2C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5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774" y="0"/>
            <a:ext cx="9144000" cy="6858000"/>
          </a:xfrm>
          <a:prstGeom prst="rect">
            <a:avLst/>
          </a:prstGeom>
          <a:extLst/>
        </p:spPr>
      </p:pic>
      <p:sp>
        <p:nvSpPr>
          <p:cNvPr id="2" name="Oval 1"/>
          <p:cNvSpPr/>
          <p:nvPr/>
        </p:nvSpPr>
        <p:spPr>
          <a:xfrm>
            <a:off x="32426" y="-17834"/>
            <a:ext cx="9067800" cy="2819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.VnArabia" pitchFamily="34" charset="0"/>
                <a:cs typeface="Times New Roman" pitchFamily="18" charset="0"/>
              </a:rPr>
              <a:t>VẬT LÝ – LỚP 6 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CỦNG CỐ VÀ VẬN DỤNG SỰ NỞ VÌ NHIỆT CỦA CÁC CHẤT 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655" y="2876550"/>
            <a:ext cx="9067800" cy="11049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GV THỰC HIỆN : NGUYỄN THỊ NGỌC HÀ</a:t>
            </a: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TRƯỜNG THCS HIỆP BÌNH</a:t>
            </a: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TỔ KHTN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3/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ta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06" y="1981200"/>
            <a:ext cx="3886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0" y="1981200"/>
            <a:ext cx="5029200" cy="2895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2920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08123"/>
            <a:ext cx="1676400" cy="184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4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Quả bóng bàn bị móp, nhúng vào nước nóng sẽ phồng trở lại.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1600200"/>
            <a:ext cx="8915400" cy="4267200"/>
          </a:xfrm>
        </p:spPr>
      </p:pic>
      <p:sp>
        <p:nvSpPr>
          <p:cNvPr id="5" name="Rounded Rectangle 4"/>
          <p:cNvSpPr/>
          <p:nvPr/>
        </p:nvSpPr>
        <p:spPr>
          <a:xfrm>
            <a:off x="-76200" y="24319"/>
            <a:ext cx="9067800" cy="1499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08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04991543798635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-14591"/>
            <a:ext cx="9144000" cy="6858000"/>
          </a:xfrm>
          <a:prstGeom prst="rect">
            <a:avLst/>
          </a:prstGeom>
          <a:extLst/>
        </p:spPr>
      </p:pic>
      <p:sp>
        <p:nvSpPr>
          <p:cNvPr id="2" name="Rounded Rectangle 1"/>
          <p:cNvSpPr/>
          <p:nvPr/>
        </p:nvSpPr>
        <p:spPr>
          <a:xfrm>
            <a:off x="1143000" y="4724400"/>
            <a:ext cx="5943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 ƠN CÁC EM ĐÃ THAM GIA TIẾT HỌC NÀY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EJ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extLst/>
        </p:spPr>
      </p:pic>
      <p:sp>
        <p:nvSpPr>
          <p:cNvPr id="7" name="7-Point Star 6"/>
          <p:cNvSpPr/>
          <p:nvPr/>
        </p:nvSpPr>
        <p:spPr>
          <a:xfrm>
            <a:off x="1676400" y="533400"/>
            <a:ext cx="5562600" cy="4800600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CỦNG CỐ 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urved Down Ribbon 3"/>
          <p:cNvSpPr/>
          <p:nvPr/>
        </p:nvSpPr>
        <p:spPr>
          <a:xfrm>
            <a:off x="304800" y="-227248"/>
            <a:ext cx="8839200" cy="1138947"/>
          </a:xfrm>
          <a:prstGeom prst="ellipse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THỨC TRỌNG TÂM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263" y="2139206"/>
            <a:ext cx="1793537" cy="2508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SỰ NỞ VÌ NHIỆT CỦA CÁC 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19009" y="1232406"/>
            <a:ext cx="1731524" cy="1019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SỰ NỞ VÌ NHIỆT CỦA CHẤT RẮN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86698" y="3109051"/>
            <a:ext cx="1734766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SỰ NỞ VÌ NHIỆT CỦA CHẤT LỎNG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0" y="4495800"/>
            <a:ext cx="169139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SỰ NỞ VÌ NHIỆT CỦA CHẤT KHÍ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4356" y="5885233"/>
            <a:ext cx="1609725" cy="609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BĂNG KÉP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073155" y="911699"/>
            <a:ext cx="4994644" cy="5912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Chất</a:t>
            </a:r>
            <a:r>
              <a:rPr lang="en-US" sz="2000" dirty="0" smtClean="0"/>
              <a:t> </a:t>
            </a:r>
            <a:r>
              <a:rPr lang="en-US" sz="2000" dirty="0" err="1" smtClean="0"/>
              <a:t>rắn</a:t>
            </a:r>
            <a:r>
              <a:rPr lang="en-US" sz="2000" dirty="0" smtClean="0"/>
              <a:t> </a:t>
            </a:r>
            <a:r>
              <a:rPr lang="en-US" sz="2000" dirty="0" err="1" smtClean="0"/>
              <a:t>nở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nóng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, co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lạnh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4094739" y="1502957"/>
            <a:ext cx="4942258" cy="6465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,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rắn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nở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94739" y="2139206"/>
            <a:ext cx="4938203" cy="520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co </a:t>
            </a:r>
            <a:r>
              <a:rPr lang="en-US" sz="2000" dirty="0" err="1"/>
              <a:t>dãn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rắn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ngăn</a:t>
            </a:r>
            <a:r>
              <a:rPr lang="en-US" sz="2000" dirty="0"/>
              <a:t> </a:t>
            </a:r>
            <a:r>
              <a:rPr lang="en-US" sz="2000" dirty="0" err="1"/>
              <a:t>cản</a:t>
            </a:r>
            <a:r>
              <a:rPr lang="en-US" sz="2000" dirty="0"/>
              <a:t> ,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125543" y="2705100"/>
            <a:ext cx="4880649" cy="495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Chất</a:t>
            </a:r>
            <a:r>
              <a:rPr lang="en-US" sz="2000" dirty="0" smtClean="0"/>
              <a:t> </a:t>
            </a:r>
            <a:r>
              <a:rPr lang="en-US" sz="2000" dirty="0" err="1" smtClean="0"/>
              <a:t>lỏng</a:t>
            </a:r>
            <a:r>
              <a:rPr lang="en-US" sz="2000" dirty="0" smtClean="0"/>
              <a:t> </a:t>
            </a:r>
            <a:r>
              <a:rPr lang="en-US" sz="2000" dirty="0" err="1" smtClean="0"/>
              <a:t>nở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nóng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, co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lạnh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4073155" y="3200400"/>
            <a:ext cx="4933037" cy="6555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 smtClean="0"/>
              <a:t>lỏng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nở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125545" y="3855902"/>
            <a:ext cx="4942256" cy="4874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co </a:t>
            </a:r>
            <a:r>
              <a:rPr lang="en-US" dirty="0" err="1"/>
              <a:t>dãn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cản</a:t>
            </a:r>
            <a:r>
              <a:rPr lang="en-US" dirty="0"/>
              <a:t> ,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 smtClean="0"/>
              <a:t>khá</a:t>
            </a:r>
            <a:r>
              <a:rPr lang="en-US" dirty="0" smtClean="0"/>
              <a:t> </a:t>
            </a:r>
            <a:r>
              <a:rPr lang="en-US" dirty="0" err="1"/>
              <a:t>lớn</a:t>
            </a:r>
            <a:r>
              <a:rPr lang="en-US" dirty="0"/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6327" y="4419600"/>
            <a:ext cx="507986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Chất</a:t>
            </a:r>
            <a:r>
              <a:rPr lang="en-US" sz="2000" dirty="0" smtClean="0"/>
              <a:t> </a:t>
            </a:r>
            <a:r>
              <a:rPr lang="en-US" sz="2000" dirty="0" err="1" smtClean="0"/>
              <a:t>khí</a:t>
            </a:r>
            <a:r>
              <a:rPr lang="en-US" sz="2000" dirty="0" smtClean="0"/>
              <a:t> </a:t>
            </a:r>
            <a:r>
              <a:rPr lang="en-US" sz="2000" dirty="0" err="1" smtClean="0"/>
              <a:t>nở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nóng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, co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lạnh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3941729" y="4771451"/>
            <a:ext cx="5110667" cy="10247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000" dirty="0" smtClean="0"/>
          </a:p>
          <a:p>
            <a:pPr lvl="0"/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khí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nở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 smtClean="0"/>
              <a:t>.</a:t>
            </a:r>
          </a:p>
          <a:p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khí</a:t>
            </a:r>
            <a:r>
              <a:rPr lang="en-US" sz="2000" dirty="0"/>
              <a:t> </a:t>
            </a:r>
            <a:r>
              <a:rPr lang="en-US" sz="2000" dirty="0" err="1"/>
              <a:t>nở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lỏng</a:t>
            </a:r>
            <a:r>
              <a:rPr lang="en-US" sz="2000" dirty="0"/>
              <a:t>,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lỏng</a:t>
            </a:r>
            <a:r>
              <a:rPr lang="en-US" sz="2000" dirty="0"/>
              <a:t> </a:t>
            </a:r>
            <a:r>
              <a:rPr lang="en-US" sz="2000" dirty="0" err="1"/>
              <a:t>nở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rắn</a:t>
            </a:r>
            <a:r>
              <a:rPr lang="en-US" sz="2000" dirty="0"/>
              <a:t>.</a:t>
            </a:r>
          </a:p>
          <a:p>
            <a:pPr lvl="0"/>
            <a:endParaRPr lang="en-US" sz="2000" dirty="0"/>
          </a:p>
        </p:txBody>
      </p:sp>
      <p:sp>
        <p:nvSpPr>
          <p:cNvPr id="54" name="Rectangle 53"/>
          <p:cNvSpPr/>
          <p:nvPr/>
        </p:nvSpPr>
        <p:spPr>
          <a:xfrm>
            <a:off x="3728733" y="5796165"/>
            <a:ext cx="5308263" cy="5105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co </a:t>
            </a:r>
            <a:r>
              <a:rPr lang="en-US" dirty="0" err="1"/>
              <a:t>dãn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cản</a:t>
            </a:r>
            <a:r>
              <a:rPr lang="en-US" dirty="0"/>
              <a:t> ,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209925" y="6306732"/>
            <a:ext cx="5857875" cy="5512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băng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</a:t>
            </a:r>
            <a:r>
              <a:rPr lang="en-US" sz="2000" dirty="0" err="1"/>
              <a:t>đang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,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băng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cong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.</a:t>
            </a:r>
          </a:p>
        </p:txBody>
      </p:sp>
      <p:pic>
        <p:nvPicPr>
          <p:cNvPr id="74" name="Picture 38" descr="Rose1a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81000" y="6016625"/>
            <a:ext cx="838200" cy="768350"/>
          </a:xfrm>
          <a:prstGeom prst="rect">
            <a:avLst/>
          </a:prstGeom>
          <a:extLst/>
        </p:spPr>
      </p:pic>
      <p:cxnSp>
        <p:nvCxnSpPr>
          <p:cNvPr id="103" name="Curved Connector 102"/>
          <p:cNvCxnSpPr>
            <a:endCxn id="6" idx="1"/>
          </p:cNvCxnSpPr>
          <p:nvPr/>
        </p:nvCxnSpPr>
        <p:spPr>
          <a:xfrm rot="5400000" flipH="1" flipV="1">
            <a:off x="1435201" y="2135593"/>
            <a:ext cx="1077406" cy="29020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rot="16200000" flipH="1">
            <a:off x="1535645" y="2953297"/>
            <a:ext cx="944207" cy="35789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/>
          <p:nvPr/>
        </p:nvCxnSpPr>
        <p:spPr>
          <a:xfrm rot="16200000" flipH="1">
            <a:off x="704849" y="3829049"/>
            <a:ext cx="2324100" cy="7620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/>
          <p:nvPr/>
        </p:nvCxnSpPr>
        <p:spPr>
          <a:xfrm rot="5400000" flipH="1" flipV="1">
            <a:off x="3657044" y="1260289"/>
            <a:ext cx="609600" cy="22262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>
            <a:stCxn id="6" idx="3"/>
            <a:endCxn id="40" idx="1"/>
          </p:cNvCxnSpPr>
          <p:nvPr/>
        </p:nvCxnSpPr>
        <p:spPr>
          <a:xfrm>
            <a:off x="3850533" y="1741994"/>
            <a:ext cx="244206" cy="8422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6" idx="3"/>
            <a:endCxn id="41" idx="1"/>
          </p:cNvCxnSpPr>
          <p:nvPr/>
        </p:nvCxnSpPr>
        <p:spPr>
          <a:xfrm>
            <a:off x="3850533" y="1741994"/>
            <a:ext cx="244206" cy="65768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7" idx="3"/>
            <a:endCxn id="42" idx="1"/>
          </p:cNvCxnSpPr>
          <p:nvPr/>
        </p:nvCxnSpPr>
        <p:spPr>
          <a:xfrm flipV="1">
            <a:off x="3921464" y="2952750"/>
            <a:ext cx="204079" cy="65160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stCxn id="7" idx="3"/>
          </p:cNvCxnSpPr>
          <p:nvPr/>
        </p:nvCxnSpPr>
        <p:spPr>
          <a:xfrm>
            <a:off x="3921464" y="3604351"/>
            <a:ext cx="173275" cy="127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stCxn id="7" idx="3"/>
            <a:endCxn id="44" idx="1"/>
          </p:cNvCxnSpPr>
          <p:nvPr/>
        </p:nvCxnSpPr>
        <p:spPr>
          <a:xfrm>
            <a:off x="3921464" y="3604351"/>
            <a:ext cx="204081" cy="4953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endCxn id="59" idx="1"/>
          </p:cNvCxnSpPr>
          <p:nvPr/>
        </p:nvCxnSpPr>
        <p:spPr>
          <a:xfrm rot="16200000" flipH="1">
            <a:off x="2994185" y="6366626"/>
            <a:ext cx="275636" cy="15584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/>
          <p:nvPr/>
        </p:nvCxnSpPr>
        <p:spPr>
          <a:xfrm rot="5400000" flipH="1" flipV="1">
            <a:off x="3530330" y="4561867"/>
            <a:ext cx="457200" cy="32506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8" idx="3"/>
          </p:cNvCxnSpPr>
          <p:nvPr/>
        </p:nvCxnSpPr>
        <p:spPr>
          <a:xfrm>
            <a:off x="3596397" y="4953000"/>
            <a:ext cx="345332" cy="152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8" idx="3"/>
          </p:cNvCxnSpPr>
          <p:nvPr/>
        </p:nvCxnSpPr>
        <p:spPr>
          <a:xfrm>
            <a:off x="3596397" y="4953000"/>
            <a:ext cx="132336" cy="93223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/>
          <p:nvPr/>
        </p:nvCxnSpPr>
        <p:spPr>
          <a:xfrm rot="5400000">
            <a:off x="554265" y="4742092"/>
            <a:ext cx="2164624" cy="38444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ontent Placeholder 138"/>
          <p:cNvSpPr>
            <a:spLocks noGrp="1"/>
          </p:cNvSpPr>
          <p:nvPr>
            <p:ph idx="1"/>
          </p:nvPr>
        </p:nvSpPr>
        <p:spPr>
          <a:xfrm>
            <a:off x="0" y="-152400"/>
            <a:ext cx="9144000" cy="7010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i="1" dirty="0" smtClean="0"/>
              <a:t>                       </a:t>
            </a:r>
          </a:p>
          <a:p>
            <a:pPr marL="0" indent="0" algn="ctr">
              <a:buNone/>
            </a:pPr>
            <a:r>
              <a:rPr lang="en-US" sz="2800" b="1" i="1" dirty="0"/>
              <a:t>I</a:t>
            </a:r>
            <a:r>
              <a:rPr lang="en-US" sz="2800" b="1" i="1" dirty="0" smtClean="0"/>
              <a:t>/ </a:t>
            </a:r>
            <a:r>
              <a:rPr lang="en-US" sz="2800" b="1" i="1" dirty="0" err="1" smtClean="0"/>
              <a:t>Tô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màu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các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câu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đúng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sau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đây</a:t>
            </a:r>
            <a:endParaRPr lang="en-US" sz="2800" b="1" i="1" dirty="0" smtClean="0"/>
          </a:p>
          <a:p>
            <a:pPr marL="0" indent="0">
              <a:buNone/>
            </a:pPr>
            <a:r>
              <a:rPr lang="en-US" sz="2800" b="1" dirty="0" smtClean="0"/>
              <a:t>1</a:t>
            </a:r>
            <a:r>
              <a:rPr lang="en-US" sz="2800" b="1" dirty="0"/>
              <a:t>.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phát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?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A.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nóng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B.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C .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D.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b="1" dirty="0"/>
              <a:t>2.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phát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?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A.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, </a:t>
            </a:r>
            <a:r>
              <a:rPr lang="en-US" sz="2800" dirty="0" err="1"/>
              <a:t>lỏng</a:t>
            </a:r>
            <a:r>
              <a:rPr lang="en-US" sz="2800" dirty="0"/>
              <a:t>,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nóng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B.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, </a:t>
            </a:r>
            <a:r>
              <a:rPr lang="en-US" sz="2800" dirty="0" err="1"/>
              <a:t>lỏng</a:t>
            </a:r>
            <a:r>
              <a:rPr lang="en-US" sz="2800" dirty="0"/>
              <a:t>,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C.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, </a:t>
            </a:r>
            <a:r>
              <a:rPr lang="en-US" sz="2800" dirty="0" err="1"/>
              <a:t>lỏng</a:t>
            </a:r>
            <a:r>
              <a:rPr lang="en-US" sz="2800" dirty="0"/>
              <a:t>,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D.Cả</a:t>
            </a:r>
            <a:r>
              <a:rPr lang="en-US" sz="2800" dirty="0"/>
              <a:t> 3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10-Point Star 3"/>
          <p:cNvSpPr/>
          <p:nvPr/>
        </p:nvSpPr>
        <p:spPr>
          <a:xfrm>
            <a:off x="2286000" y="0"/>
            <a:ext cx="4800600" cy="1447800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A/ CỦNG CỐ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3429000"/>
            <a:ext cx="3048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4876800"/>
            <a:ext cx="3048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3" descr="15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92" y="0"/>
            <a:ext cx="193430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15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4" y="0"/>
            <a:ext cx="193430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2202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3</a:t>
            </a:r>
            <a:r>
              <a:rPr lang="en-US" sz="2400" b="1" dirty="0"/>
              <a:t>.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 </a:t>
            </a:r>
            <a:r>
              <a:rPr lang="en-US" sz="2400" b="1" dirty="0" err="1"/>
              <a:t>đây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nở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nhiệt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lỏng</a:t>
            </a:r>
            <a:r>
              <a:rPr lang="en-US" sz="2400" b="1" dirty="0"/>
              <a:t>?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A.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 co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, </a:t>
            </a:r>
            <a:r>
              <a:rPr lang="en-US" sz="2400" dirty="0" err="1"/>
              <a:t>nở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B.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, co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C.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D.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b="1" dirty="0"/>
              <a:t>4. </a:t>
            </a:r>
            <a:r>
              <a:rPr lang="en-US" sz="2400" b="1" dirty="0" err="1"/>
              <a:t>Hãy</a:t>
            </a:r>
            <a:r>
              <a:rPr lang="en-US" sz="2400" b="1" dirty="0"/>
              <a:t> so </a:t>
            </a:r>
            <a:r>
              <a:rPr lang="en-US" sz="2400" b="1" dirty="0" err="1"/>
              <a:t>sánh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nở</a:t>
            </a:r>
            <a:r>
              <a:rPr lang="en-US" sz="2400" b="1" dirty="0"/>
              <a:t>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nhiệt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rắn</a:t>
            </a:r>
            <a:r>
              <a:rPr lang="en-US" sz="2400" b="1" dirty="0"/>
              <a:t>, </a:t>
            </a:r>
            <a:r>
              <a:rPr lang="en-US" sz="2400" b="1" dirty="0" err="1"/>
              <a:t>lỏng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khí</a:t>
            </a:r>
            <a:r>
              <a:rPr lang="en-US" sz="2400" b="1" dirty="0"/>
              <a:t>?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A.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rắn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,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B.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rắn</a:t>
            </a:r>
            <a:r>
              <a:rPr lang="en-US" sz="2400" dirty="0"/>
              <a:t>,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rắn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rắn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C.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,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rắn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D.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rắn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,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9" descr="bird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65" y="-342900"/>
            <a:ext cx="1207851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rd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14478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0" y="1752600"/>
            <a:ext cx="2286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5105400"/>
            <a:ext cx="2286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bird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2286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5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rooster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72100"/>
            <a:ext cx="1257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rooster2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1811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rooster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61" y="-152400"/>
            <a:ext cx="1257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rooster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57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90600" y="304801"/>
            <a:ext cx="7467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5. </a:t>
            </a:r>
            <a:r>
              <a:rPr lang="en-US" sz="2800" b="1" dirty="0" err="1">
                <a:solidFill>
                  <a:srgbClr val="7030A0"/>
                </a:solidFill>
              </a:rPr>
              <a:t>Một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lọ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thủy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tinh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được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đậy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bằng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nút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thủy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tinh</a:t>
            </a:r>
            <a:r>
              <a:rPr lang="en-US" sz="2800" b="1" dirty="0">
                <a:solidFill>
                  <a:srgbClr val="7030A0"/>
                </a:solidFill>
              </a:rPr>
              <a:t>. </a:t>
            </a:r>
            <a:r>
              <a:rPr lang="en-US" sz="2800" b="1" dirty="0" err="1">
                <a:solidFill>
                  <a:srgbClr val="7030A0"/>
                </a:solidFill>
              </a:rPr>
              <a:t>Nút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bị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kẹt</a:t>
            </a:r>
            <a:r>
              <a:rPr lang="en-US" sz="2800" b="1" dirty="0">
                <a:solidFill>
                  <a:srgbClr val="7030A0"/>
                </a:solidFill>
              </a:rPr>
              <a:t>. </a:t>
            </a:r>
            <a:r>
              <a:rPr lang="en-US" sz="2800" b="1" dirty="0" err="1">
                <a:solidFill>
                  <a:srgbClr val="7030A0"/>
                </a:solidFill>
              </a:rPr>
              <a:t>Hỏi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phải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mở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nút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bằng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cách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trong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cách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làm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đây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A. </a:t>
            </a:r>
            <a:r>
              <a:rPr lang="en-US" sz="2800" dirty="0" err="1">
                <a:solidFill>
                  <a:srgbClr val="7030A0"/>
                </a:solidFill>
              </a:rPr>
              <a:t>Hơ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nóng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đáy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lọ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B. </a:t>
            </a:r>
            <a:r>
              <a:rPr lang="en-US" sz="2800" dirty="0" err="1">
                <a:solidFill>
                  <a:srgbClr val="7030A0"/>
                </a:solidFill>
              </a:rPr>
              <a:t>Hơ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nóng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cả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nút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cổ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lọ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C. </a:t>
            </a:r>
            <a:r>
              <a:rPr lang="en-US" sz="2800" dirty="0" err="1">
                <a:solidFill>
                  <a:srgbClr val="7030A0"/>
                </a:solidFill>
              </a:rPr>
              <a:t>Hơ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nóng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nút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D. </a:t>
            </a:r>
            <a:r>
              <a:rPr lang="en-US" sz="2800" dirty="0" err="1">
                <a:solidFill>
                  <a:srgbClr val="7030A0"/>
                </a:solidFill>
              </a:rPr>
              <a:t>Hơ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nóng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cổ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lọ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6. </a:t>
            </a:r>
            <a:r>
              <a:rPr lang="en-US" sz="2800" b="1" dirty="0" err="1">
                <a:solidFill>
                  <a:srgbClr val="7030A0"/>
                </a:solidFill>
              </a:rPr>
              <a:t>Hiện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tượng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đây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sẽ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xảy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ra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khi</a:t>
            </a:r>
            <a:r>
              <a:rPr lang="en-US" sz="2800" b="1" dirty="0">
                <a:solidFill>
                  <a:srgbClr val="7030A0"/>
                </a:solidFill>
              </a:rPr>
              <a:t> ta </a:t>
            </a:r>
            <a:r>
              <a:rPr lang="en-US" sz="2800" b="1" dirty="0" err="1" smtClean="0">
                <a:solidFill>
                  <a:srgbClr val="7030A0"/>
                </a:solidFill>
              </a:rPr>
              <a:t>đun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nóng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một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chất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lỏng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A. </a:t>
            </a:r>
            <a:r>
              <a:rPr lang="en-US" sz="2800" dirty="0" err="1">
                <a:solidFill>
                  <a:srgbClr val="7030A0"/>
                </a:solidFill>
              </a:rPr>
              <a:t>Khối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lượng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của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chất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lỏng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tăng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B. </a:t>
            </a:r>
            <a:r>
              <a:rPr lang="en-US" sz="2800" dirty="0" err="1">
                <a:solidFill>
                  <a:srgbClr val="7030A0"/>
                </a:solidFill>
              </a:rPr>
              <a:t>Khối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lượng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riêng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của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chất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lỏng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tăng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C. </a:t>
            </a:r>
            <a:r>
              <a:rPr lang="en-US" sz="2800" dirty="0" err="1">
                <a:solidFill>
                  <a:srgbClr val="7030A0"/>
                </a:solidFill>
              </a:rPr>
              <a:t>Thể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tích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của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chất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lỏng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giảm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D. </a:t>
            </a:r>
            <a:r>
              <a:rPr lang="en-US" sz="2800" dirty="0" err="1" smtClean="0">
                <a:solidFill>
                  <a:srgbClr val="7030A0"/>
                </a:solidFill>
              </a:rPr>
              <a:t>Khối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lượng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riêng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của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chất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lỏng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giảm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66" y="1219200"/>
            <a:ext cx="2133600" cy="216113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cxnSp>
        <p:nvCxnSpPr>
          <p:cNvPr id="11" name="Straight Arrow Connector 10"/>
          <p:cNvCxnSpPr/>
          <p:nvPr/>
        </p:nvCxnSpPr>
        <p:spPr>
          <a:xfrm flipV="1">
            <a:off x="6934200" y="17526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077200" y="1485900"/>
            <a:ext cx="685800" cy="419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NÚT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62800" y="2743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077200" y="2299767"/>
            <a:ext cx="838200" cy="8519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LỌ THỦY TINH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04381" y="300744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629400" y="3733800"/>
                <a:ext cx="2438400" cy="182880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đun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nóng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(V)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(m)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đổi.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: 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=&gt; </a:t>
                </a:r>
              </a:p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giảm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( D :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riêng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733800"/>
                <a:ext cx="2438400" cy="1828801"/>
              </a:xfrm>
              <a:prstGeom prst="rect">
                <a:avLst/>
              </a:prstGeom>
              <a:blipFill rotWithShape="1">
                <a:blip r:embed="rId4"/>
                <a:stretch>
                  <a:fillRect l="-743" t="-6250" r="-24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066799" y="5486400"/>
            <a:ext cx="318581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239655" cy="6858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Picture 57" descr="an3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76200" y="6223000"/>
            <a:ext cx="677069" cy="635000"/>
          </a:xfrm>
          <a:prstGeom prst="rect">
            <a:avLst/>
          </a:prstGeom>
          <a:extLst/>
        </p:spPr>
      </p:pic>
      <p:pic>
        <p:nvPicPr>
          <p:cNvPr id="7" name="Picture 57" descr="an30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677069" cy="635000"/>
          </a:xfrm>
          <a:prstGeom prst="rect">
            <a:avLst/>
          </a:prstGeom>
          <a:extLst/>
        </p:spPr>
      </p:pic>
      <p:pic>
        <p:nvPicPr>
          <p:cNvPr id="8" name="Picture 57" descr="an3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466931" y="32426"/>
            <a:ext cx="677069" cy="635000"/>
          </a:xfrm>
          <a:prstGeom prst="rect">
            <a:avLst/>
          </a:prstGeom>
          <a:extLst/>
        </p:spPr>
      </p:pic>
      <p:pic>
        <p:nvPicPr>
          <p:cNvPr id="9" name="Picture 57" descr="an30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530161" y="6030339"/>
            <a:ext cx="677069" cy="635000"/>
          </a:xfrm>
          <a:prstGeom prst="rect">
            <a:avLst/>
          </a:prstGeom>
          <a:extLst/>
        </p:spPr>
      </p:pic>
      <p:sp>
        <p:nvSpPr>
          <p:cNvPr id="3" name="Rounded Rectangle 2"/>
          <p:cNvSpPr/>
          <p:nvPr/>
        </p:nvSpPr>
        <p:spPr>
          <a:xfrm>
            <a:off x="677070" y="-76200"/>
            <a:ext cx="7789862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219200"/>
            <a:ext cx="9207230" cy="1600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1" y="2971800"/>
            <a:ext cx="9182099" cy="1600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69715" y="4572000"/>
            <a:ext cx="9289915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..…….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………………………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3888" y="2057400"/>
            <a:ext cx="1791511" cy="4750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r</a:t>
            </a:r>
            <a:r>
              <a:rPr lang="en-US" sz="3600" dirty="0" err="1" smtClean="0"/>
              <a:t>ất</a:t>
            </a:r>
            <a:r>
              <a:rPr lang="en-US" sz="3600" dirty="0" smtClean="0"/>
              <a:t> </a:t>
            </a:r>
            <a:r>
              <a:rPr lang="en-US" sz="3600" dirty="0" err="1" smtClean="0"/>
              <a:t>lớn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1094" y="3886200"/>
            <a:ext cx="1447799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cong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066800" y="55245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iảm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5488022"/>
            <a:ext cx="2133600" cy="45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209800" y="6029528"/>
            <a:ext cx="3657600" cy="523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4" y="0"/>
            <a:ext cx="9215336" cy="6781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105" descr="12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534400" y="4191000"/>
            <a:ext cx="762000" cy="2857500"/>
          </a:xfrm>
          <a:prstGeom prst="rect">
            <a:avLst/>
          </a:prstGeom>
          <a:extLst/>
        </p:spPr>
      </p:pic>
      <p:pic>
        <p:nvPicPr>
          <p:cNvPr id="5" name="Picture 105" descr="12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534400" y="-228600"/>
            <a:ext cx="762000" cy="2857500"/>
          </a:xfrm>
          <a:prstGeom prst="rect">
            <a:avLst/>
          </a:prstGeom>
          <a:extLst/>
        </p:spPr>
      </p:pic>
      <p:pic>
        <p:nvPicPr>
          <p:cNvPr id="6" name="Picture 105" descr="12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864" y="4165060"/>
            <a:ext cx="762000" cy="2857500"/>
          </a:xfrm>
          <a:prstGeom prst="rect">
            <a:avLst/>
          </a:prstGeom>
          <a:extLst/>
        </p:spPr>
      </p:pic>
      <p:pic>
        <p:nvPicPr>
          <p:cNvPr id="7" name="Picture 105" descr="12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22698" y="-228600"/>
            <a:ext cx="762000" cy="2857500"/>
          </a:xfrm>
          <a:prstGeom prst="rect">
            <a:avLst/>
          </a:prstGeom>
          <a:extLst/>
        </p:spPr>
      </p:pic>
      <p:sp>
        <p:nvSpPr>
          <p:cNvPr id="8" name="Plaque 7"/>
          <p:cNvSpPr/>
          <p:nvPr/>
        </p:nvSpPr>
        <p:spPr>
          <a:xfrm>
            <a:off x="2247900" y="0"/>
            <a:ext cx="4724400" cy="914400"/>
          </a:xfrm>
          <a:prstGeom prst="plaqu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B/ VẬN DỤNG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799" y="914400"/>
            <a:ext cx="7880419" cy="59436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1/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ải xuống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2" y="1200151"/>
            <a:ext cx="761999" cy="8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25209"/>
            <a:ext cx="3903902" cy="208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2" y="1882009"/>
            <a:ext cx="380402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Vertical Scroll 10"/>
          <p:cNvSpPr/>
          <p:nvPr/>
        </p:nvSpPr>
        <p:spPr>
          <a:xfrm>
            <a:off x="685801" y="2133600"/>
            <a:ext cx="4222818" cy="45720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3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1373413"/>
            <a:ext cx="914400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2384"/>
            <a:ext cx="5635695" cy="349180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Vertical Scroll 7"/>
          <p:cNvSpPr/>
          <p:nvPr/>
        </p:nvSpPr>
        <p:spPr>
          <a:xfrm>
            <a:off x="-304800" y="2733287"/>
            <a:ext cx="3657600" cy="3810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-322675" y="-162793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4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1076</Words>
  <Application>Microsoft Office PowerPoint</Application>
  <PresentationFormat>On-screen Show (4:3)</PresentationFormat>
  <Paragraphs>104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53</cp:revision>
  <dcterms:created xsi:type="dcterms:W3CDTF">2020-05-01T22:48:38Z</dcterms:created>
  <dcterms:modified xsi:type="dcterms:W3CDTF">2021-02-16T04:31:43Z</dcterms:modified>
</cp:coreProperties>
</file>